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11"/>
    <p:restoredTop sz="96327"/>
  </p:normalViewPr>
  <p:slideViewPr>
    <p:cSldViewPr snapToGrid="0" snapToObjects="1">
      <p:cViewPr varScale="1">
        <p:scale>
          <a:sx n="108" d="100"/>
          <a:sy n="108" d="100"/>
        </p:scale>
        <p:origin x="24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4/5/21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4/5/21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4/5/21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8407-C6ED-8D4B-A548-93AB554733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ECE1512 Project-b Results walkthrough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CF213-BB42-C849-AC6B-97D363D51F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Name: </a:t>
            </a:r>
            <a:r>
              <a:rPr lang="en-US" dirty="0" err="1"/>
              <a:t>Zhe</a:t>
            </a:r>
            <a:r>
              <a:rPr lang="en-US" dirty="0"/>
              <a:t> </a:t>
            </a:r>
            <a:r>
              <a:rPr lang="en-US" dirty="0" err="1"/>
              <a:t>Su</a:t>
            </a:r>
            <a:endParaRPr lang="en-US" dirty="0"/>
          </a:p>
          <a:p>
            <a:r>
              <a:rPr lang="en-US" dirty="0"/>
              <a:t>Date:  April 5, 2021</a:t>
            </a:r>
          </a:p>
        </p:txBody>
      </p:sp>
    </p:spTree>
    <p:extLst>
      <p:ext uri="{BB962C8B-B14F-4D97-AF65-F5344CB8AC3E}">
        <p14:creationId xmlns:p14="http://schemas.microsoft.com/office/powerpoint/2010/main" val="3157748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FED9-80B4-8F43-B359-29FB5212B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19725"/>
          </a:xfrm>
        </p:spPr>
        <p:txBody>
          <a:bodyPr>
            <a:normAutofit fontScale="90000"/>
          </a:bodyPr>
          <a:lstStyle/>
          <a:p>
            <a:r>
              <a:rPr lang="en-US"/>
              <a:t>Task 1 - TRAIN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29E6DAF-0122-BF47-8B94-8249DFC39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19725"/>
            <a:ext cx="3888766" cy="2916575"/>
          </a:xfr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BE3D5D9E-EAEF-704F-B8D7-44094EE10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8930"/>
            <a:ext cx="3888767" cy="29165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783F97-C73F-0548-93C9-420833D18C0E}"/>
              </a:ext>
            </a:extLst>
          </p:cNvPr>
          <p:cNvSpPr txBox="1">
            <a:spLocks/>
          </p:cNvSpPr>
          <p:nvPr/>
        </p:nvSpPr>
        <p:spPr>
          <a:xfrm>
            <a:off x="7356432" y="796977"/>
            <a:ext cx="4660900" cy="5502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 the specified model for 20 epochs:</a:t>
            </a:r>
          </a:p>
          <a:p>
            <a:pPr lvl="1"/>
            <a:r>
              <a:rPr lang="en-US" dirty="0"/>
              <a:t>Accuracy and Loss: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Confusion Matrix of training and validation data:</a:t>
            </a:r>
          </a:p>
          <a:p>
            <a:pPr lvl="2"/>
            <a:r>
              <a:rPr lang="en-US" dirty="0"/>
              <a:t>Label 0 to 6 represents angry, disgust, fear, happy, sad, surprise and neutral</a:t>
            </a:r>
          </a:p>
          <a:p>
            <a:pPr lvl="2"/>
            <a:r>
              <a:rPr lang="en-US" dirty="0"/>
              <a:t>Emotion of happy and surprise achieve the best result</a:t>
            </a:r>
          </a:p>
          <a:p>
            <a:pPr lvl="2"/>
            <a:r>
              <a:rPr lang="en-US" dirty="0"/>
              <a:t>Emotion of disgust achieve the worst result</a:t>
            </a:r>
          </a:p>
          <a:p>
            <a:pPr lvl="1"/>
            <a:endParaRPr lang="en-US" dirty="0"/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CEEB4EF3-EB70-454D-82AC-A67001C7F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1542649"/>
            <a:ext cx="4660900" cy="1117600"/>
          </a:xfrm>
          <a:prstGeom prst="rect">
            <a:avLst/>
          </a:prstGeom>
        </p:spPr>
      </p:pic>
      <p:pic>
        <p:nvPicPr>
          <p:cNvPr id="16" name="Picture 15" descr="Graphical user interface, chart, application, Teams&#10;&#10;Description automatically generated">
            <a:extLst>
              <a:ext uri="{FF2B5EF4-FFF2-40B4-BE49-F238E27FC236}">
                <a16:creationId xmlns:a16="http://schemas.microsoft.com/office/drawing/2014/main" id="{55AB6FE6-76D8-DF47-A4A9-065B788AA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252" y="456674"/>
            <a:ext cx="3549180" cy="3101983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3FA7C454-A337-1F45-B6C9-7814ABA9A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7252" y="3679711"/>
            <a:ext cx="3549180" cy="29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68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FED9-80B4-8F43-B359-29FB5212B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19725"/>
          </a:xfrm>
        </p:spPr>
        <p:txBody>
          <a:bodyPr>
            <a:normAutofit fontScale="90000"/>
          </a:bodyPr>
          <a:lstStyle/>
          <a:p>
            <a:r>
              <a:rPr lang="en-US" dirty="0"/>
              <a:t>Task 1 – Performance visualization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783F97-C73F-0548-93C9-420833D18C0E}"/>
              </a:ext>
            </a:extLst>
          </p:cNvPr>
          <p:cNvSpPr txBox="1">
            <a:spLocks/>
          </p:cNvSpPr>
          <p:nvPr/>
        </p:nvSpPr>
        <p:spPr>
          <a:xfrm>
            <a:off x="5808985" y="677888"/>
            <a:ext cx="5973881" cy="5502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Visualize the performance on images in test and test2:</a:t>
            </a:r>
          </a:p>
          <a:p>
            <a:pPr lvl="1"/>
            <a:r>
              <a:rPr lang="en-US" dirty="0"/>
              <a:t>Test</a:t>
            </a:r>
          </a:p>
          <a:p>
            <a:pPr lvl="2"/>
            <a:r>
              <a:rPr lang="en-US" dirty="0"/>
              <a:t>Correctly predict 4 out of 5</a:t>
            </a:r>
          </a:p>
          <a:p>
            <a:pPr lvl="2"/>
            <a:r>
              <a:rPr lang="en-US" dirty="0"/>
              <a:t>Prediction score on wrongly predicted class</a:t>
            </a:r>
          </a:p>
          <a:p>
            <a:pPr lvl="2"/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lvl="1"/>
            <a:r>
              <a:rPr lang="en-US" dirty="0"/>
              <a:t>Test2</a:t>
            </a:r>
          </a:p>
          <a:p>
            <a:pPr lvl="2"/>
            <a:r>
              <a:rPr lang="en-US" dirty="0"/>
              <a:t>Correctly predict 3 out of 5</a:t>
            </a:r>
          </a:p>
          <a:p>
            <a:pPr lvl="2"/>
            <a:r>
              <a:rPr lang="en-US" dirty="0"/>
              <a:t>Prediction score on wrongly predicted class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Emotion of happy and surprise achieve the highest confidence score </a:t>
            </a:r>
          </a:p>
          <a:p>
            <a:pPr lvl="2"/>
            <a:endParaRPr lang="en-US" dirty="0"/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C6D277-F9AA-4847-981F-F4D8C8819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072" y="443171"/>
            <a:ext cx="4660900" cy="3101975"/>
          </a:xfr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BFF5A4-8D4F-0044-887C-F3D9E6717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33" y="3571534"/>
            <a:ext cx="4711286" cy="33099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EBD6A2-EF86-7244-B076-5BC6A291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611" y="2172011"/>
            <a:ext cx="5164628" cy="558977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C2CF5C5-8262-AB4F-9CD0-AD737B2EC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611" y="4099786"/>
            <a:ext cx="5164628" cy="7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15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FED9-80B4-8F43-B359-29FB5212B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19725"/>
          </a:xfrm>
        </p:spPr>
        <p:txBody>
          <a:bodyPr>
            <a:normAutofit fontScale="90000"/>
          </a:bodyPr>
          <a:lstStyle/>
          <a:p>
            <a:r>
              <a:rPr lang="en-US" dirty="0"/>
              <a:t>Task 1 – Small experiment (class re-weighting)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783F97-C73F-0548-93C9-420833D18C0E}"/>
              </a:ext>
            </a:extLst>
          </p:cNvPr>
          <p:cNvSpPr txBox="1">
            <a:spLocks/>
          </p:cNvSpPr>
          <p:nvPr/>
        </p:nvSpPr>
        <p:spPr>
          <a:xfrm>
            <a:off x="5953024" y="812461"/>
            <a:ext cx="5973881" cy="5502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Training/Validating data distribution and linear weights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Results:</a:t>
            </a:r>
          </a:p>
          <a:p>
            <a:pPr lvl="1"/>
            <a:r>
              <a:rPr lang="en-US" dirty="0"/>
              <a:t>Accuracy and Loss: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Confusion Matrix:</a:t>
            </a:r>
          </a:p>
          <a:p>
            <a:pPr lvl="2"/>
            <a:r>
              <a:rPr lang="en-US" dirty="0"/>
              <a:t>Confidence on disgust emotion improve, confidence on happy emotion decrease.</a:t>
            </a:r>
          </a:p>
          <a:p>
            <a:pPr lvl="1"/>
            <a:r>
              <a:rPr lang="en-US" dirty="0"/>
              <a:t>Visualization on test and test2:</a:t>
            </a:r>
          </a:p>
          <a:p>
            <a:pPr lvl="2"/>
            <a:r>
              <a:rPr lang="en-US" dirty="0"/>
              <a:t>Same prediction rate as before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7E0A95CE-AACC-C348-B480-C7C1B4A8E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095" y="419725"/>
            <a:ext cx="4853354" cy="2095899"/>
          </a:xfrm>
        </p:spPr>
      </p:pic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515F8A9-FCF3-284E-8902-1FE83AD46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96" y="2515624"/>
            <a:ext cx="4901952" cy="2095899"/>
          </a:xfrm>
          <a:prstGeom prst="rect">
            <a:avLst/>
          </a:prstGeom>
        </p:spPr>
      </p:pic>
      <p:pic>
        <p:nvPicPr>
          <p:cNvPr id="13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DACC32B-81C2-B647-87EA-B6828F6E3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5" y="4620467"/>
            <a:ext cx="5444791" cy="2233602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528718EB-7B5D-2348-9473-86A0F831D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30109"/>
            <a:ext cx="4752905" cy="677052"/>
          </a:xfrm>
          <a:prstGeom prst="rect">
            <a:avLst/>
          </a:prstGeom>
        </p:spPr>
      </p:pic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2D0CED8C-4BD1-CF4A-A0F1-CF6FB531C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923" y="2751948"/>
            <a:ext cx="2952750" cy="603250"/>
          </a:xfrm>
          <a:prstGeom prst="rect">
            <a:avLst/>
          </a:prstGeom>
        </p:spPr>
      </p:pic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873EF3FD-F770-7343-BA13-FC1DD6CAD7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448756"/>
            <a:ext cx="4752905" cy="9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0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FED9-80B4-8F43-B359-29FB5212B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19725"/>
          </a:xfrm>
        </p:spPr>
        <p:txBody>
          <a:bodyPr>
            <a:normAutofit fontScale="90000"/>
          </a:bodyPr>
          <a:lstStyle/>
          <a:p>
            <a:r>
              <a:rPr lang="en-US" dirty="0"/>
              <a:t>Task 2 – Model’s performance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783F97-C73F-0548-93C9-420833D18C0E}"/>
              </a:ext>
            </a:extLst>
          </p:cNvPr>
          <p:cNvSpPr txBox="1">
            <a:spLocks/>
          </p:cNvSpPr>
          <p:nvPr/>
        </p:nvSpPr>
        <p:spPr>
          <a:xfrm>
            <a:off x="4553971" y="677888"/>
            <a:ext cx="7450460" cy="5910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Visualize the performance on images in test and test2 with the model without fine-tuning</a:t>
            </a:r>
          </a:p>
          <a:p>
            <a:pPr lvl="1"/>
            <a:r>
              <a:rPr lang="en-US" dirty="0"/>
              <a:t>Test</a:t>
            </a:r>
          </a:p>
          <a:p>
            <a:pPr lvl="2"/>
            <a:r>
              <a:rPr lang="en-US" dirty="0"/>
              <a:t>AU17:  0.84 (highest), 0.04 (lowest)</a:t>
            </a:r>
          </a:p>
          <a:p>
            <a:pPr lvl="2"/>
            <a:r>
              <a:rPr lang="en-US" dirty="0"/>
              <a:t>AU10 and AU12 achieve relatively high intensity values</a:t>
            </a:r>
          </a:p>
          <a:p>
            <a:pPr lvl="2"/>
            <a:r>
              <a:rPr lang="en-US" dirty="0"/>
              <a:t>Images on row 1, 3, 4 achieve higher intensity values than the others</a:t>
            </a:r>
          </a:p>
          <a:p>
            <a:pPr lvl="1"/>
            <a:r>
              <a:rPr lang="en-US" dirty="0"/>
              <a:t>Test2</a:t>
            </a:r>
          </a:p>
          <a:p>
            <a:pPr lvl="2"/>
            <a:r>
              <a:rPr lang="en-US" dirty="0"/>
              <a:t>AU17:  1.47 (highest), 0.07 (lowest)</a:t>
            </a:r>
          </a:p>
          <a:p>
            <a:pPr lvl="2"/>
            <a:r>
              <a:rPr lang="en-US" dirty="0"/>
              <a:t>Similarly,  AU10 and AU12 out-perform on the other </a:t>
            </a:r>
            <a:r>
              <a:rPr lang="en-US" dirty="0" err="1"/>
              <a:t>AUs.</a:t>
            </a:r>
            <a:endParaRPr lang="en-US" dirty="0"/>
          </a:p>
          <a:p>
            <a:pPr lvl="2"/>
            <a:r>
              <a:rPr lang="en-US" dirty="0"/>
              <a:t>Similarly,  images on row 1 and 4 out-perform on the other images.</a:t>
            </a:r>
          </a:p>
          <a:p>
            <a:r>
              <a:rPr lang="en-US" dirty="0"/>
              <a:t>Remarks:</a:t>
            </a:r>
          </a:p>
          <a:p>
            <a:pPr lvl="1"/>
            <a:r>
              <a:rPr lang="en-US" dirty="0"/>
              <a:t>The facial units around lip region play more significant role in facial expression interpretation compared to facial unit around edge region such as chin</a:t>
            </a:r>
          </a:p>
          <a:p>
            <a:pPr lvl="1"/>
            <a:r>
              <a:rPr lang="en-US" dirty="0"/>
              <a:t>The model performs well on the subjects where only have the facial components directly displaying in the image</a:t>
            </a:r>
          </a:p>
          <a:p>
            <a:pPr lvl="2"/>
            <a:endParaRPr lang="en-US" dirty="0"/>
          </a:p>
        </p:txBody>
      </p:sp>
      <p:pic>
        <p:nvPicPr>
          <p:cNvPr id="6" name="Content Placeholder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637E68F-CDB4-5D47-AAE7-7ABF34EB0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882" y="419725"/>
            <a:ext cx="3001006" cy="3101975"/>
          </a:xfrm>
        </p:spPr>
      </p:pic>
      <p:pic>
        <p:nvPicPr>
          <p:cNvPr id="9" name="Picture 8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5A9213A8-1AFD-5244-8E0D-F867ADCAE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14" y="3532544"/>
            <a:ext cx="3199775" cy="330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8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FED9-80B4-8F43-B359-29FB5212B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19725"/>
          </a:xfrm>
        </p:spPr>
        <p:txBody>
          <a:bodyPr>
            <a:normAutofit fontScale="90000"/>
          </a:bodyPr>
          <a:lstStyle/>
          <a:p>
            <a:r>
              <a:rPr lang="en-US" dirty="0"/>
              <a:t>Task 1 – model tuning (contrastive learning)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783F97-C73F-0548-93C9-420833D18C0E}"/>
              </a:ext>
            </a:extLst>
          </p:cNvPr>
          <p:cNvSpPr txBox="1">
            <a:spLocks/>
          </p:cNvSpPr>
          <p:nvPr/>
        </p:nvSpPr>
        <p:spPr>
          <a:xfrm>
            <a:off x="5043969" y="530935"/>
            <a:ext cx="7148031" cy="6294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Fine-tune the model for 5 epochs:</a:t>
            </a:r>
          </a:p>
          <a:p>
            <a:pPr lvl="1"/>
            <a:r>
              <a:rPr lang="en-US" dirty="0"/>
              <a:t>Adapt contrastive learning on 60 unlabeled data</a:t>
            </a:r>
          </a:p>
          <a:p>
            <a:pPr lvl="1"/>
            <a:r>
              <a:rPr lang="en-US" dirty="0"/>
              <a:t>Final tuning loss ~1750</a:t>
            </a:r>
          </a:p>
          <a:p>
            <a:pPr lvl="2"/>
            <a:r>
              <a:rPr lang="en-US" dirty="0"/>
              <a:t>A higher loss is acceptable since we do not want the model to unlearn original features</a:t>
            </a:r>
          </a:p>
          <a:p>
            <a:r>
              <a:rPr lang="en-US" dirty="0"/>
              <a:t>Performance visualization on test2</a:t>
            </a:r>
          </a:p>
          <a:p>
            <a:pPr lvl="1"/>
            <a:r>
              <a:rPr lang="en-US" dirty="0"/>
              <a:t>Intensity values improve on some images but fail on the others</a:t>
            </a:r>
          </a:p>
          <a:p>
            <a:pPr lvl="2"/>
            <a:r>
              <a:rPr lang="en-US" dirty="0"/>
              <a:t>Row 3 image (happy emotion) improve by examining AU6+AU12</a:t>
            </a:r>
          </a:p>
          <a:p>
            <a:pPr lvl="2"/>
            <a:r>
              <a:rPr lang="en-US" dirty="0"/>
              <a:t>The other images show with downward performance</a:t>
            </a:r>
          </a:p>
          <a:p>
            <a:pPr marL="457200" lvl="2" indent="0">
              <a:buNone/>
            </a:pPr>
            <a:endParaRPr lang="en-US" dirty="0"/>
          </a:p>
          <a:p>
            <a:r>
              <a:rPr lang="en-US" dirty="0"/>
              <a:t>Remarks</a:t>
            </a:r>
          </a:p>
          <a:p>
            <a:pPr lvl="1"/>
            <a:r>
              <a:rPr lang="en-US" dirty="0"/>
              <a:t>The model is affected when learn toward the new image samples</a:t>
            </a:r>
          </a:p>
          <a:p>
            <a:pPr lvl="2"/>
            <a:r>
              <a:rPr lang="en-US" dirty="0"/>
              <a:t>Model slightly unlearns the original features obtained in pre-train process</a:t>
            </a:r>
          </a:p>
          <a:p>
            <a:pPr lvl="1"/>
            <a:r>
              <a:rPr lang="en-US" dirty="0"/>
              <a:t>The choice on epochs, learning rate, optimizer, and loss function are important </a:t>
            </a:r>
          </a:p>
          <a:p>
            <a:pPr lvl="2"/>
            <a:r>
              <a:rPr lang="en-US" dirty="0"/>
              <a:t>Conducting the contrastive learning on new unlabeled data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040C3F6-7B3E-2C4C-AE64-A9116A410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50" y="530935"/>
            <a:ext cx="2609852" cy="2216152"/>
          </a:xfrm>
          <a:prstGeom prst="rect">
            <a:avLst/>
          </a:prstGeom>
        </p:spPr>
      </p:pic>
      <p:pic>
        <p:nvPicPr>
          <p:cNvPr id="9" name="Picture 8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FF9ABCDB-AE6E-7F4C-BCDC-BAFB6E002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94" y="2858297"/>
            <a:ext cx="3824965" cy="396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38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FED9-80B4-8F43-B359-29FB5212B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19725"/>
          </a:xfrm>
        </p:spPr>
        <p:txBody>
          <a:bodyPr>
            <a:normAutofit fontScale="90000"/>
          </a:bodyPr>
          <a:lstStyle/>
          <a:p>
            <a:r>
              <a:rPr lang="en-US" dirty="0"/>
              <a:t>Task 2 – Small experiment on </a:t>
            </a:r>
            <a:r>
              <a:rPr lang="en-US" dirty="0" err="1"/>
              <a:t>Niinuma</a:t>
            </a:r>
            <a:r>
              <a:rPr lang="en-US" dirty="0"/>
              <a:t> et al.[1]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783F97-C73F-0548-93C9-420833D18C0E}"/>
              </a:ext>
            </a:extLst>
          </p:cNvPr>
          <p:cNvSpPr txBox="1">
            <a:spLocks/>
          </p:cNvSpPr>
          <p:nvPr/>
        </p:nvSpPr>
        <p:spPr>
          <a:xfrm>
            <a:off x="5808985" y="677888"/>
            <a:ext cx="5973881" cy="6180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</a:t>
            </a:r>
          </a:p>
          <a:p>
            <a:pPr lvl="1"/>
            <a:r>
              <a:rPr lang="en-US" dirty="0"/>
              <a:t>Adam with 1e-6 and SGD with 1e-5 perform the best</a:t>
            </a:r>
          </a:p>
          <a:p>
            <a:pPr lvl="1"/>
            <a:r>
              <a:rPr lang="en-US" dirty="0"/>
              <a:t>Only 556.jpg shows with slight improvement</a:t>
            </a:r>
          </a:p>
          <a:p>
            <a:pPr lvl="1"/>
            <a:r>
              <a:rPr lang="en-US" dirty="0"/>
              <a:t>After long time and epochs training, intensity values become low and closed</a:t>
            </a:r>
          </a:p>
          <a:p>
            <a:pPr lvl="1"/>
            <a:r>
              <a:rPr lang="en-US" dirty="0"/>
              <a:t>Large learning rate drops performance dramatically</a:t>
            </a:r>
          </a:p>
          <a:p>
            <a:pPr lvl="2"/>
            <a:endParaRPr lang="en-US" dirty="0"/>
          </a:p>
        </p:txBody>
      </p:sp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97CFFCB-6987-364F-AA3B-A97E76806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80" y="647080"/>
            <a:ext cx="5086350" cy="136525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59CC446B-25DD-FC4F-971F-3B4F7ED7E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436" y="3201962"/>
            <a:ext cx="5797550" cy="297815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4144B42-440C-D240-94C6-F2CA14A85E03}"/>
              </a:ext>
            </a:extLst>
          </p:cNvPr>
          <p:cNvSpPr txBox="1">
            <a:spLocks/>
          </p:cNvSpPr>
          <p:nvPr/>
        </p:nvSpPr>
        <p:spPr>
          <a:xfrm>
            <a:off x="122119" y="2239686"/>
            <a:ext cx="5973881" cy="4279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Novel Ideas</a:t>
            </a:r>
          </a:p>
          <a:p>
            <a:pPr lvl="1"/>
            <a:r>
              <a:rPr lang="en-US" dirty="0"/>
              <a:t>Design choices of models affect the performance of facial action intensity estimation</a:t>
            </a:r>
          </a:p>
          <a:p>
            <a:pPr lvl="2"/>
            <a:r>
              <a:rPr lang="en-US" dirty="0"/>
              <a:t>Image normalization, model pre-train, training size, optimizer and learning rate</a:t>
            </a:r>
          </a:p>
          <a:p>
            <a:pPr lvl="1"/>
            <a:r>
              <a:rPr lang="en-US" dirty="0"/>
              <a:t>Limitation:  highly empirical, learned by trial and error, lack of considering model’s architecture.</a:t>
            </a:r>
          </a:p>
          <a:p>
            <a:r>
              <a:rPr lang="en-US" dirty="0"/>
              <a:t>Small Experiment Set-up</a:t>
            </a:r>
          </a:p>
          <a:p>
            <a:pPr lvl="1"/>
            <a:r>
              <a:rPr lang="en-US" dirty="0"/>
              <a:t>choose the optimizer of Adam and SGD with different learning rates while fine tuning our </a:t>
            </a:r>
            <a:r>
              <a:rPr lang="en-US" dirty="0" err="1"/>
              <a:t>ResNet</a:t>
            </a:r>
            <a:r>
              <a:rPr lang="en-US" dirty="0"/>
              <a:t> model 5 epochs</a:t>
            </a:r>
          </a:p>
          <a:p>
            <a:pPr lvl="1"/>
            <a:r>
              <a:rPr lang="en-US" dirty="0"/>
              <a:t>Evaluate AU6+AU12 on four happy emotion images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CF4E2F-6BB3-F946-A32C-E81D70EB5BD5}"/>
              </a:ext>
            </a:extLst>
          </p:cNvPr>
          <p:cNvSpPr txBox="1"/>
          <p:nvPr/>
        </p:nvSpPr>
        <p:spPr>
          <a:xfrm>
            <a:off x="-1" y="6519446"/>
            <a:ext cx="5973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[1] </a:t>
            </a:r>
            <a:r>
              <a:rPr lang="en-US" sz="800" dirty="0" err="1"/>
              <a:t>Itir</a:t>
            </a:r>
            <a:r>
              <a:rPr lang="en-US" sz="800" dirty="0"/>
              <a:t> </a:t>
            </a:r>
            <a:r>
              <a:rPr lang="en-US" sz="800" dirty="0" err="1"/>
              <a:t>Onal</a:t>
            </a:r>
            <a:r>
              <a:rPr lang="en-US" sz="800" dirty="0"/>
              <a:t> </a:t>
            </a:r>
            <a:r>
              <a:rPr lang="en-US" sz="800" dirty="0" err="1"/>
              <a:t>Ertugrul</a:t>
            </a:r>
            <a:r>
              <a:rPr lang="en-US" sz="800" dirty="0"/>
              <a:t> Jeffrey F. Cohn Koichiro </a:t>
            </a:r>
            <a:r>
              <a:rPr lang="en-US" sz="800" dirty="0" err="1"/>
              <a:t>Niinuma</a:t>
            </a:r>
            <a:r>
              <a:rPr lang="en-US" sz="800" dirty="0"/>
              <a:t>, Laszlo A. Jeni. Unmasking the devil in the </a:t>
            </a:r>
            <a:r>
              <a:rPr lang="en-US" sz="800" dirty="0" err="1"/>
              <a:t>details:What</a:t>
            </a:r>
            <a:r>
              <a:rPr lang="en-US" sz="800" dirty="0"/>
              <a:t> works for deep facial action </a:t>
            </a:r>
            <a:r>
              <a:rPr lang="en-US" sz="800" dirty="0" err="1"/>
              <a:t>coding?The</a:t>
            </a:r>
            <a:r>
              <a:rPr lang="en-US" sz="800" dirty="0"/>
              <a:t> British Machine Vision Conference (BMVC), page 4, 092019.</a:t>
            </a:r>
          </a:p>
        </p:txBody>
      </p:sp>
    </p:spTree>
    <p:extLst>
      <p:ext uri="{BB962C8B-B14F-4D97-AF65-F5344CB8AC3E}">
        <p14:creationId xmlns:p14="http://schemas.microsoft.com/office/powerpoint/2010/main" val="2312383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FED9-80B4-8F43-B359-29FB5212B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19725"/>
          </a:xfrm>
        </p:spPr>
        <p:txBody>
          <a:bodyPr>
            <a:normAutofit fontScale="90000"/>
          </a:bodyPr>
          <a:lstStyle/>
          <a:p>
            <a:r>
              <a:rPr lang="en-US" dirty="0"/>
              <a:t>Task 2 – Small experiment on </a:t>
            </a:r>
            <a:r>
              <a:rPr lang="en-US" dirty="0" err="1"/>
              <a:t>Niinuma</a:t>
            </a:r>
            <a:r>
              <a:rPr lang="en-US" dirty="0"/>
              <a:t> et al.[1] CONT’D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783F97-C73F-0548-93C9-420833D18C0E}"/>
              </a:ext>
            </a:extLst>
          </p:cNvPr>
          <p:cNvSpPr txBox="1">
            <a:spLocks/>
          </p:cNvSpPr>
          <p:nvPr/>
        </p:nvSpPr>
        <p:spPr>
          <a:xfrm>
            <a:off x="5808985" y="677888"/>
            <a:ext cx="5973881" cy="618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Redefine true label for contrastive learning</a:t>
            </a:r>
          </a:p>
          <a:p>
            <a:pPr lvl="1"/>
            <a:r>
              <a:rPr lang="en-US" dirty="0"/>
              <a:t>As inspired by Tiu[2], redefine true label as augmenting the original image first and pass it to the model later</a:t>
            </a:r>
          </a:p>
          <a:p>
            <a:pPr lvl="1"/>
            <a:r>
              <a:rPr lang="en-US" dirty="0"/>
              <a:t>To examine if it could lead to a better fine-tuning result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Similar results as previous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Remarks</a:t>
            </a:r>
          </a:p>
          <a:p>
            <a:pPr lvl="1"/>
            <a:r>
              <a:rPr lang="en-US" dirty="0"/>
              <a:t>Might be better augmented methods to define true label</a:t>
            </a:r>
          </a:p>
          <a:p>
            <a:pPr lvl="1"/>
            <a:r>
              <a:rPr lang="en-US" dirty="0"/>
              <a:t>Might be better loss functions other than MSE to fit on this task</a:t>
            </a:r>
          </a:p>
          <a:p>
            <a:pPr lvl="1"/>
            <a:r>
              <a:rPr lang="en-US" dirty="0"/>
              <a:t>Contrastive learning might not be fully compatible to our modified </a:t>
            </a:r>
            <a:r>
              <a:rPr lang="en-US" dirty="0" err="1"/>
              <a:t>ResNet</a:t>
            </a:r>
            <a:r>
              <a:rPr lang="en-US" dirty="0"/>
              <a:t> model and this task</a:t>
            </a:r>
          </a:p>
          <a:p>
            <a:pPr lvl="1"/>
            <a:endParaRPr lang="en-US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1FEFEF4-0735-D44C-B323-E1279D046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4" y="908627"/>
            <a:ext cx="5594350" cy="1689100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0E16C853-EC6E-6643-AE45-D4DCDC6B2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4" y="3428999"/>
            <a:ext cx="5619750" cy="180975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BC6FF072-8F7F-B248-89CD-91BA0BE0D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298" y="2832717"/>
            <a:ext cx="5683254" cy="12636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C95E58-835C-4747-9368-370586496D2C}"/>
              </a:ext>
            </a:extLst>
          </p:cNvPr>
          <p:cNvSpPr txBox="1"/>
          <p:nvPr/>
        </p:nvSpPr>
        <p:spPr>
          <a:xfrm>
            <a:off x="-1" y="6519446"/>
            <a:ext cx="5973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[2] </a:t>
            </a:r>
            <a:r>
              <a:rPr lang="en-US" sz="800" dirty="0" err="1"/>
              <a:t>Ekin</a:t>
            </a:r>
            <a:r>
              <a:rPr lang="en-US" sz="800" dirty="0"/>
              <a:t> Tiu. Understanding contrastive learning. 2021.</a:t>
            </a:r>
          </a:p>
        </p:txBody>
      </p:sp>
    </p:spTree>
    <p:extLst>
      <p:ext uri="{BB962C8B-B14F-4D97-AF65-F5344CB8AC3E}">
        <p14:creationId xmlns:p14="http://schemas.microsoft.com/office/powerpoint/2010/main" val="235782086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89</TotalTime>
  <Words>708</Words>
  <Application>Microsoft Macintosh PowerPoint</Application>
  <PresentationFormat>Widescreen</PresentationFormat>
  <Paragraphs>97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Parcel</vt:lpstr>
      <vt:lpstr>ECE1512 Project-b Results walkthrough</vt:lpstr>
      <vt:lpstr>Task 1 - TRAIN</vt:lpstr>
      <vt:lpstr>Task 1 – Performance visualization</vt:lpstr>
      <vt:lpstr>Task 1 – Small experiment (class re-weighting)</vt:lpstr>
      <vt:lpstr>Task 2 – Model’s performance</vt:lpstr>
      <vt:lpstr>Task 1 – model tuning (contrastive learning)</vt:lpstr>
      <vt:lpstr>Task 2 – Small experiment on Niinuma et al.[1]</vt:lpstr>
      <vt:lpstr>Task 2 – Small experiment on Niinuma et al.[1] CONT’D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ECE1512 Project-b walkthrough</dc:title>
  <dc:creator>Zhe Su</dc:creator>
  <cp:lastModifiedBy>Zhe Su</cp:lastModifiedBy>
  <cp:revision>15</cp:revision>
  <dcterms:created xsi:type="dcterms:W3CDTF">2021-04-05T02:59:16Z</dcterms:created>
  <dcterms:modified xsi:type="dcterms:W3CDTF">2021-04-05T04:28:36Z</dcterms:modified>
</cp:coreProperties>
</file>